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yo-n-001" initials="t" lastIdx="1" clrIdx="0">
    <p:extLst>
      <p:ext uri="{19B8F6BF-5375-455C-9EA6-DF929625EA0E}">
        <p15:presenceInfo xmlns:p15="http://schemas.microsoft.com/office/powerpoint/2012/main" userId="toyo-n-0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972" y="-2448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49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5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5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6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5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279654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119287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6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340101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15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73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5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316570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12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316570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92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339-BDB3-414B-8372-500FAC17F31C}" type="datetimeFigureOut">
              <a:rPr kumimoji="1" lang="ja-JP" altLang="en-US" smtClean="0"/>
              <a:t>2019/1/7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475137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7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0162-1AED-42CB-A679-90AE4C3708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9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4000">
              <a:schemeClr val="accent6">
                <a:lumMod val="0"/>
                <a:lumOff val="10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F666C47D-DB55-4FEA-ABD6-0675F0218E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53349" r="62228" b="28955"/>
          <a:stretch/>
        </p:blipFill>
        <p:spPr>
          <a:xfrm>
            <a:off x="3159724" y="5065467"/>
            <a:ext cx="2374907" cy="1098761"/>
          </a:xfrm>
          <a:prstGeom prst="rect">
            <a:avLst/>
          </a:prstGeom>
        </p:spPr>
      </p:pic>
      <p:pic>
        <p:nvPicPr>
          <p:cNvPr id="19" name="図 18" descr="空, 人, 建物, 屋外 が含まれている画像&#10;&#10;自動的に生成された説明">
            <a:extLst>
              <a:ext uri="{FF2B5EF4-FFF2-40B4-BE49-F238E27FC236}">
                <a16:creationId xmlns:a16="http://schemas.microsoft.com/office/drawing/2014/main" id="{6A58CCB8-BEDA-4CE4-8F3E-9BFA21EFE0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5" r="13704"/>
          <a:stretch/>
        </p:blipFill>
        <p:spPr>
          <a:xfrm rot="20805659">
            <a:off x="172360" y="3397169"/>
            <a:ext cx="1802778" cy="91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4D38CBC1-D919-48BB-B058-24F859C2B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53349" r="62228" b="28955"/>
          <a:stretch/>
        </p:blipFill>
        <p:spPr>
          <a:xfrm>
            <a:off x="-87022" y="4117899"/>
            <a:ext cx="2374907" cy="13081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DE5FF3E-14B5-4B15-AC06-8A62160BF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16904" r="18612" b="71298"/>
          <a:stretch/>
        </p:blipFill>
        <p:spPr>
          <a:xfrm>
            <a:off x="364951" y="108285"/>
            <a:ext cx="6262306" cy="136690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B82315-94AD-4165-9F0C-19FB019B72E2}"/>
              </a:ext>
            </a:extLst>
          </p:cNvPr>
          <p:cNvSpPr txBox="1"/>
          <p:nvPr/>
        </p:nvSpPr>
        <p:spPr>
          <a:xfrm>
            <a:off x="1848566" y="1165289"/>
            <a:ext cx="33990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2FBBF7-343F-4B81-B9D0-4123755063B0}"/>
              </a:ext>
            </a:extLst>
          </p:cNvPr>
          <p:cNvSpPr txBox="1"/>
          <p:nvPr/>
        </p:nvSpPr>
        <p:spPr>
          <a:xfrm>
            <a:off x="2117060" y="92547"/>
            <a:ext cx="2862036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金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</a:p>
          <a:p>
            <a:pPr algn="ctr"/>
            <a:endParaRPr kumimoji="1" lang="en-US" altLang="ja-JP" sz="1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0B229DF-0D7B-4685-A5A3-52358498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1" r="68927" b="45993"/>
          <a:stretch/>
        </p:blipFill>
        <p:spPr>
          <a:xfrm>
            <a:off x="0" y="3309321"/>
            <a:ext cx="6580330" cy="21451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6FAB26D-AB05-4223-85BA-129836F22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4" t="78891" r="32614"/>
          <a:stretch/>
        </p:blipFill>
        <p:spPr>
          <a:xfrm>
            <a:off x="-208423" y="1078785"/>
            <a:ext cx="7315200" cy="15760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9050FC-9342-43FE-9DCB-68A2F6489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27" y="2566420"/>
            <a:ext cx="5829300" cy="791541"/>
          </a:xfrm>
        </p:spPr>
        <p:txBody>
          <a:bodyPr>
            <a:noAutofit/>
          </a:bodyPr>
          <a:lstStyle/>
          <a:p>
            <a:r>
              <a:rPr lang="ja-JP" altLang="en-US" sz="3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豆もチョコも当たりくじも</a:t>
            </a:r>
            <a:br>
              <a:rPr lang="en-US" altLang="ja-JP" sz="3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2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降ってくる！？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AF2F7A-2AAD-4047-91A3-BC432AAB0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9" t="27098" r="20287" b="50964"/>
          <a:stretch/>
        </p:blipFill>
        <p:spPr>
          <a:xfrm>
            <a:off x="1739825" y="5777755"/>
            <a:ext cx="3178626" cy="233657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0144BB-7F9A-42EA-A877-C927854578CC}"/>
              </a:ext>
            </a:extLst>
          </p:cNvPr>
          <p:cNvSpPr txBox="1"/>
          <p:nvPr/>
        </p:nvSpPr>
        <p:spPr>
          <a:xfrm>
            <a:off x="965035" y="368450"/>
            <a:ext cx="4968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</a:t>
            </a:r>
            <a:r>
              <a:rPr kumimoji="1" lang="ja-JP" altLang="en-US" sz="3200" dirty="0">
                <a:solidFill>
                  <a:srgbClr val="FF33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チアフルママ</a:t>
            </a:r>
            <a:r>
              <a:rPr kumimoji="1" lang="ja-JP" altLang="en-US" sz="3600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☆</a:t>
            </a:r>
            <a:endParaRPr kumimoji="1" lang="en-US" altLang="ja-JP" sz="3600" dirty="0">
              <a:solidFill>
                <a:srgbClr val="FFFF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時～</a:t>
            </a:r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15</a:t>
            </a:r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8EFDEC-67CD-4161-AE0D-ED77B3119109}"/>
              </a:ext>
            </a:extLst>
          </p:cNvPr>
          <p:cNvSpPr txBox="1"/>
          <p:nvPr/>
        </p:nvSpPr>
        <p:spPr>
          <a:xfrm>
            <a:off x="905764" y="1427566"/>
            <a:ext cx="53588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リフレッシュカフェデー</a:t>
            </a:r>
            <a:r>
              <a:rPr kumimoji="1" lang="ja-JP" altLang="en-US" sz="3600" dirty="0">
                <a:solidFill>
                  <a:schemeClr val="accent2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☕</a:t>
            </a:r>
          </a:p>
        </p:txBody>
      </p:sp>
      <p:pic>
        <p:nvPicPr>
          <p:cNvPr id="21" name="図 20" descr="室内, 壁 が含まれている画像&#10;&#10;自動的に生成された説明">
            <a:extLst>
              <a:ext uri="{FF2B5EF4-FFF2-40B4-BE49-F238E27FC236}">
                <a16:creationId xmlns:a16="http://schemas.microsoft.com/office/drawing/2014/main" id="{C5A0C1DF-58BC-4825-AF42-DAE943DF1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22340" b="22524"/>
          <a:stretch/>
        </p:blipFill>
        <p:spPr>
          <a:xfrm rot="6154150">
            <a:off x="5185122" y="3044169"/>
            <a:ext cx="1810138" cy="85050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FADB4CA-47D3-482C-886B-B06D4672C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 b="20134"/>
          <a:stretch/>
        </p:blipFill>
        <p:spPr>
          <a:xfrm>
            <a:off x="-48912" y="7694001"/>
            <a:ext cx="6858000" cy="33624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8F72048-30D6-4AFB-BE5E-28F6011E1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24628" r="66264" b="66907"/>
          <a:stretch/>
        </p:blipFill>
        <p:spPr>
          <a:xfrm rot="3835819">
            <a:off x="5663935" y="1570422"/>
            <a:ext cx="1293211" cy="764214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54AB1E29-78CE-44A4-932B-9913FB247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8" t="18343" r="2941" b="62013"/>
          <a:stretch/>
        </p:blipFill>
        <p:spPr>
          <a:xfrm>
            <a:off x="23679" y="2255872"/>
            <a:ext cx="1282756" cy="90542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1F05348-3B7E-4D71-A3E1-F35B48937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24628" r="66264" b="66907"/>
          <a:stretch/>
        </p:blipFill>
        <p:spPr>
          <a:xfrm rot="6456238">
            <a:off x="239853" y="1434246"/>
            <a:ext cx="1069008" cy="79331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B4A8AF7-B12F-4916-8020-D1717D435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24628" r="66264" b="66907"/>
          <a:stretch/>
        </p:blipFill>
        <p:spPr>
          <a:xfrm rot="20344465">
            <a:off x="161410" y="2973765"/>
            <a:ext cx="951661" cy="70623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DDB8048-2E2D-4BAC-A852-755167D3A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9" r="86925" b="28955"/>
          <a:stretch/>
        </p:blipFill>
        <p:spPr>
          <a:xfrm rot="1273944" flipH="1">
            <a:off x="4977484" y="5165537"/>
            <a:ext cx="2186768" cy="165427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2DAE77D-6BAD-421A-837C-453355E9B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53349" r="75532" b="28955"/>
          <a:stretch/>
        </p:blipFill>
        <p:spPr>
          <a:xfrm>
            <a:off x="3417999" y="3066217"/>
            <a:ext cx="1828900" cy="221978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808B257-27F7-4461-8D07-52FDDDC9C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9" r="86925" b="28955"/>
          <a:stretch/>
        </p:blipFill>
        <p:spPr>
          <a:xfrm flipH="1">
            <a:off x="1979991" y="3013251"/>
            <a:ext cx="1762378" cy="2313724"/>
          </a:xfrm>
          <a:prstGeom prst="rect">
            <a:avLst/>
          </a:prstGeom>
        </p:spPr>
      </p:pic>
      <p:pic>
        <p:nvPicPr>
          <p:cNvPr id="17" name="図 16" descr="人, 天井, 室内, 壁 が含まれている画像&#10;&#10;自動的に生成された説明">
            <a:extLst>
              <a:ext uri="{FF2B5EF4-FFF2-40B4-BE49-F238E27FC236}">
                <a16:creationId xmlns:a16="http://schemas.microsoft.com/office/drawing/2014/main" id="{A8894C63-2B67-44C6-8649-A4F401630E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43828" r="11651"/>
          <a:stretch/>
        </p:blipFill>
        <p:spPr>
          <a:xfrm rot="596711">
            <a:off x="5166545" y="4477629"/>
            <a:ext cx="1606119" cy="86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7CC550A-CCDB-48BA-8D7E-57436B686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53349" r="75532" b="28955"/>
          <a:stretch/>
        </p:blipFill>
        <p:spPr>
          <a:xfrm>
            <a:off x="8967" y="6221917"/>
            <a:ext cx="2114608" cy="155457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6DB2F99-DE2C-467A-9851-A046A4C8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 b="20134"/>
          <a:stretch/>
        </p:blipFill>
        <p:spPr>
          <a:xfrm>
            <a:off x="-39342" y="8785433"/>
            <a:ext cx="6858000" cy="33624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907C2B8-ACAC-43CB-8A4A-997F7C9B5EBB}"/>
              </a:ext>
            </a:extLst>
          </p:cNvPr>
          <p:cNvSpPr txBox="1"/>
          <p:nvPr/>
        </p:nvSpPr>
        <p:spPr>
          <a:xfrm>
            <a:off x="472432" y="6547151"/>
            <a:ext cx="126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0B0C290-DA22-454D-86F5-9D188E0B9129}"/>
              </a:ext>
            </a:extLst>
          </p:cNvPr>
          <p:cNvSpPr txBox="1"/>
          <p:nvPr/>
        </p:nvSpPr>
        <p:spPr>
          <a:xfrm>
            <a:off x="2259804" y="3769351"/>
            <a:ext cx="10175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07AA994-329E-4066-8CE6-E155A4F3591C}"/>
              </a:ext>
            </a:extLst>
          </p:cNvPr>
          <p:cNvSpPr txBox="1"/>
          <p:nvPr/>
        </p:nvSpPr>
        <p:spPr>
          <a:xfrm>
            <a:off x="361880" y="6728948"/>
            <a:ext cx="14807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E98803A-EE2B-4DCD-A691-B8FC0C6AEBA0}"/>
              </a:ext>
            </a:extLst>
          </p:cNvPr>
          <p:cNvSpPr txBox="1"/>
          <p:nvPr/>
        </p:nvSpPr>
        <p:spPr>
          <a:xfrm>
            <a:off x="2159968" y="3453341"/>
            <a:ext cx="11850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u="sng" dirty="0">
                <a:latin typeface="+mn-ea"/>
              </a:rPr>
              <a:t>≪無料≫</a:t>
            </a:r>
            <a:endParaRPr kumimoji="1" lang="en-US" altLang="ja-JP" sz="1200" u="sng" dirty="0">
              <a:latin typeface="+mn-ea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おかしまき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おかし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節分豆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チョコ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当たりくじが降ってくる！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14</a:t>
            </a:r>
            <a:r>
              <a:rPr kumimoji="1" lang="ja-JP" altLang="en-US" sz="1200" dirty="0">
                <a:latin typeface="+mn-ea"/>
              </a:rPr>
              <a:t>時～</a:t>
            </a:r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ECC2DF6-D723-4686-8B04-DD2DB5FE02D2}"/>
              </a:ext>
            </a:extLst>
          </p:cNvPr>
          <p:cNvSpPr txBox="1"/>
          <p:nvPr/>
        </p:nvSpPr>
        <p:spPr>
          <a:xfrm>
            <a:off x="3763891" y="3893671"/>
            <a:ext cx="126263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A6542D3-43AC-4AEF-B46D-A11B0E5F61D4}"/>
              </a:ext>
            </a:extLst>
          </p:cNvPr>
          <p:cNvSpPr txBox="1"/>
          <p:nvPr/>
        </p:nvSpPr>
        <p:spPr>
          <a:xfrm>
            <a:off x="3720849" y="3719678"/>
            <a:ext cx="126593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u="sng" dirty="0"/>
              <a:t>≪無料≫</a:t>
            </a:r>
            <a:endParaRPr kumimoji="1" lang="en-US" altLang="ja-JP" sz="1200" u="sng" dirty="0"/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セルフ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健康チェック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コーナー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200" dirty="0">
                <a:latin typeface="+mn-ea"/>
              </a:rPr>
              <a:t>握力・血圧</a:t>
            </a:r>
            <a:endParaRPr kumimoji="1" lang="en-US" altLang="ja-JP" sz="1200" dirty="0">
              <a:latin typeface="+mn-ea"/>
            </a:endParaRPr>
          </a:p>
          <a:p>
            <a:pPr algn="ctr"/>
            <a:r>
              <a:rPr kumimoji="1" lang="ja-JP" altLang="en-US" sz="1200" dirty="0">
                <a:latin typeface="+mn-ea"/>
              </a:rPr>
              <a:t>体脂肪</a:t>
            </a:r>
            <a:endParaRPr kumimoji="1" lang="en-US" altLang="ja-JP" sz="1200" dirty="0">
              <a:latin typeface="+mn-ea"/>
            </a:endParaRPr>
          </a:p>
          <a:p>
            <a:pPr algn="ctr"/>
            <a:r>
              <a:rPr kumimoji="1" lang="ja-JP" altLang="en-US" sz="1200" dirty="0">
                <a:latin typeface="+mn-ea"/>
              </a:rPr>
              <a:t>前屈・棒反射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F7C9978-D572-4565-8C81-29B5E5AF8CAD}"/>
              </a:ext>
            </a:extLst>
          </p:cNvPr>
          <p:cNvSpPr txBox="1"/>
          <p:nvPr/>
        </p:nvSpPr>
        <p:spPr>
          <a:xfrm>
            <a:off x="411105" y="4596696"/>
            <a:ext cx="128121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en-US" altLang="ja-JP" sz="500" dirty="0"/>
          </a:p>
          <a:p>
            <a:endParaRPr kumimoji="1" lang="en-US" altLang="ja-JP" sz="500" dirty="0"/>
          </a:p>
          <a:p>
            <a:endParaRPr kumimoji="1" lang="en-US" altLang="ja-JP" sz="5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C369A1E-9A5A-41B6-89F8-6C8FDC6FE6ED}"/>
              </a:ext>
            </a:extLst>
          </p:cNvPr>
          <p:cNvSpPr txBox="1"/>
          <p:nvPr/>
        </p:nvSpPr>
        <p:spPr>
          <a:xfrm>
            <a:off x="283133" y="4430384"/>
            <a:ext cx="148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u="sng" dirty="0"/>
              <a:t>≪無料≫</a:t>
            </a:r>
            <a:endParaRPr kumimoji="1" lang="en-US" altLang="ja-JP" sz="1200" u="sng" dirty="0"/>
          </a:p>
          <a:p>
            <a:pPr algn="ctr"/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保育士による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子育てアドバイス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/>
              <a:t>10</a:t>
            </a:r>
            <a:r>
              <a:rPr kumimoji="1" lang="ja-JP" altLang="en-US" sz="1200" dirty="0"/>
              <a:t>時～</a:t>
            </a:r>
            <a:r>
              <a:rPr kumimoji="1" lang="en-US" altLang="ja-JP" sz="1200" dirty="0"/>
              <a:t>12</a:t>
            </a:r>
            <a:r>
              <a:rPr kumimoji="1" lang="ja-JP" altLang="en-US" sz="1200" dirty="0"/>
              <a:t>時</a:t>
            </a:r>
            <a:endParaRPr kumimoji="1" lang="en-US" altLang="ja-JP" sz="12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C701A64-4D9D-43AB-8000-BB211B0ED908}"/>
              </a:ext>
            </a:extLst>
          </p:cNvPr>
          <p:cNvSpPr txBox="1"/>
          <p:nvPr/>
        </p:nvSpPr>
        <p:spPr>
          <a:xfrm>
            <a:off x="118221" y="6539490"/>
            <a:ext cx="20053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u="sng" dirty="0"/>
              <a:t>≪無料≫</a:t>
            </a:r>
            <a:endParaRPr kumimoji="1" lang="en-US" altLang="ja-JP" sz="1200" u="sng" dirty="0"/>
          </a:p>
          <a:p>
            <a:pPr algn="ctr"/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東白川村特産品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試飲会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一宮生協さん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試食会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0B83381E-6191-4A5D-AA51-BA0ED51BAD7B}"/>
              </a:ext>
            </a:extLst>
          </p:cNvPr>
          <p:cNvSpPr/>
          <p:nvPr/>
        </p:nvSpPr>
        <p:spPr>
          <a:xfrm>
            <a:off x="242816" y="2499126"/>
            <a:ext cx="832345" cy="470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6C3446B-48F8-4DE9-8948-62023A5F0FE1}"/>
              </a:ext>
            </a:extLst>
          </p:cNvPr>
          <p:cNvSpPr txBox="1"/>
          <p:nvPr/>
        </p:nvSpPr>
        <p:spPr>
          <a:xfrm>
            <a:off x="218514" y="2484059"/>
            <a:ext cx="855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女性限定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入場無料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90DA5CA-7272-439C-B547-3C3F5ED8A943}"/>
              </a:ext>
            </a:extLst>
          </p:cNvPr>
          <p:cNvSpPr txBox="1"/>
          <p:nvPr/>
        </p:nvSpPr>
        <p:spPr>
          <a:xfrm rot="1495530">
            <a:off x="5305239" y="5805494"/>
            <a:ext cx="12030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BF21867-4B6D-44CD-9147-0B7BBF585B52}"/>
              </a:ext>
            </a:extLst>
          </p:cNvPr>
          <p:cNvSpPr txBox="1"/>
          <p:nvPr/>
        </p:nvSpPr>
        <p:spPr>
          <a:xfrm rot="1339696">
            <a:off x="5126857" y="5593978"/>
            <a:ext cx="15680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u="sng" dirty="0"/>
              <a:t>≪無料≫</a:t>
            </a:r>
            <a:endParaRPr kumimoji="1" lang="en-US" altLang="ja-JP" sz="1200" u="sng" dirty="0"/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ストレッチ＆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ダイエット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10</a:t>
            </a:r>
            <a:r>
              <a:rPr kumimoji="1" lang="ja-JP" altLang="en-US" sz="1200" dirty="0">
                <a:latin typeface="+mn-ea"/>
              </a:rPr>
              <a:t>時</a:t>
            </a:r>
            <a:r>
              <a:rPr kumimoji="1" lang="en-US" altLang="ja-JP" sz="1200" dirty="0">
                <a:latin typeface="+mn-ea"/>
              </a:rPr>
              <a:t>30</a:t>
            </a:r>
            <a:r>
              <a:rPr kumimoji="1" lang="ja-JP" altLang="en-US" sz="1200" dirty="0">
                <a:latin typeface="+mn-ea"/>
              </a:rPr>
              <a:t>分～</a:t>
            </a:r>
            <a:endParaRPr kumimoji="1" lang="en-US" altLang="ja-JP" sz="1200" dirty="0">
              <a:latin typeface="+mn-ea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13</a:t>
            </a:r>
            <a:r>
              <a:rPr kumimoji="1" lang="ja-JP" altLang="en-US" sz="1200" dirty="0">
                <a:latin typeface="+mn-ea"/>
              </a:rPr>
              <a:t>時～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65540508-6679-4FB0-87A0-85BA193D2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6" t="53349" r="62228" b="28955"/>
          <a:stretch/>
        </p:blipFill>
        <p:spPr>
          <a:xfrm>
            <a:off x="4705351" y="6668945"/>
            <a:ext cx="2149781" cy="1139221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3C249EF-795A-490E-B6D2-814A9409BF0B}"/>
              </a:ext>
            </a:extLst>
          </p:cNvPr>
          <p:cNvSpPr txBox="1"/>
          <p:nvPr/>
        </p:nvSpPr>
        <p:spPr>
          <a:xfrm>
            <a:off x="5122412" y="7121135"/>
            <a:ext cx="12492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043BD9C-A2F0-4EC1-A277-63B149BD510C}"/>
              </a:ext>
            </a:extLst>
          </p:cNvPr>
          <p:cNvSpPr txBox="1"/>
          <p:nvPr/>
        </p:nvSpPr>
        <p:spPr>
          <a:xfrm>
            <a:off x="4986785" y="6997037"/>
            <a:ext cx="16159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チアフルブース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</a:t>
            </a:r>
            <a:r>
              <a:rPr kumimoji="1" lang="en-US" altLang="ja-JP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３時</a:t>
            </a:r>
            <a:r>
              <a:rPr kumimoji="1" lang="en-US" altLang="ja-JP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ハンドメイド販売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2BF3838-86A3-4BFB-BE4C-80EFA7E8D70B}"/>
              </a:ext>
            </a:extLst>
          </p:cNvPr>
          <p:cNvSpPr txBox="1"/>
          <p:nvPr/>
        </p:nvSpPr>
        <p:spPr>
          <a:xfrm>
            <a:off x="3023792" y="7913631"/>
            <a:ext cx="290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東陽住建株式会社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一宮市森本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丁目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番</a:t>
            </a:r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12</a:t>
            </a:r>
            <a:r>
              <a:rPr lang="ja-JP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号</a:t>
            </a:r>
          </a:p>
          <a:p>
            <a:pPr algn="ctr"/>
            <a:r>
              <a:rPr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0120-012-106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dirty="0"/>
              <a:t>　</a:t>
            </a:r>
            <a:endParaRPr lang="ja-JP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904374-32D3-475B-94E2-A7D96C5C7E26}"/>
              </a:ext>
            </a:extLst>
          </p:cNvPr>
          <p:cNvSpPr txBox="1"/>
          <p:nvPr/>
        </p:nvSpPr>
        <p:spPr>
          <a:xfrm>
            <a:off x="39342" y="7951134"/>
            <a:ext cx="314580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♪</a:t>
            </a:r>
            <a:r>
              <a:rPr kumimoji="1"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チアフルママ</a:t>
            </a:r>
            <a:r>
              <a:rPr kumimoji="1" lang="en-US" altLang="ja-JP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×</a:t>
            </a:r>
            <a:r>
              <a:rPr kumimoji="1"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東陽住建</a:t>
            </a:r>
            <a:r>
              <a:rPr kumimoji="1" lang="ja-JP" altLang="en-US" sz="1600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♫</a:t>
            </a:r>
            <a:endParaRPr kumimoji="1" lang="en-US" altLang="ja-JP" sz="16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1600" b="1" u="sng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リフレッシュカフェデー</a:t>
            </a:r>
            <a:r>
              <a:rPr kumimoji="1" lang="ja-JP" altLang="en-US" sz="1600" dirty="0">
                <a:solidFill>
                  <a:schemeClr val="accent2">
                    <a:lumMod val="7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☕</a:t>
            </a:r>
            <a:endParaRPr kumimoji="1" lang="en-US" altLang="ja-JP" sz="1600" dirty="0">
              <a:solidFill>
                <a:schemeClr val="accent2">
                  <a:lumMod val="7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1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毎月第一金曜日開催！！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7CD148-8C79-4F82-B7F5-A37DA506C468}"/>
              </a:ext>
            </a:extLst>
          </p:cNvPr>
          <p:cNvSpPr txBox="1"/>
          <p:nvPr/>
        </p:nvSpPr>
        <p:spPr>
          <a:xfrm>
            <a:off x="2471248" y="6846746"/>
            <a:ext cx="18289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チアフルカフェ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お菓子付き♪</a:t>
            </a:r>
            <a:endParaRPr kumimoji="1" lang="en-US" altLang="ja-JP" sz="1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パン販売</a:t>
            </a:r>
            <a:r>
              <a:rPr kumimoji="1" lang="en-US" altLang="ja-JP" sz="1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14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１時～</a:t>
            </a:r>
            <a:endParaRPr kumimoji="1" lang="en-US" altLang="ja-JP" sz="14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329BF8-3639-472D-9822-C425FAE10375}"/>
              </a:ext>
            </a:extLst>
          </p:cNvPr>
          <p:cNvSpPr txBox="1"/>
          <p:nvPr/>
        </p:nvSpPr>
        <p:spPr>
          <a:xfrm>
            <a:off x="3673024" y="5525452"/>
            <a:ext cx="138991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1000" dirty="0"/>
          </a:p>
          <a:p>
            <a:endParaRPr kumimoji="1" lang="ja-JP" altLang="en-US" sz="10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C808E3A-C836-426E-B79D-2F651335D146}"/>
              </a:ext>
            </a:extLst>
          </p:cNvPr>
          <p:cNvSpPr txBox="1"/>
          <p:nvPr/>
        </p:nvSpPr>
        <p:spPr>
          <a:xfrm>
            <a:off x="3590953" y="5318785"/>
            <a:ext cx="148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u="sng" dirty="0"/>
              <a:t>≪無料≫</a:t>
            </a:r>
            <a:endParaRPr kumimoji="1" lang="en-US" altLang="ja-JP" sz="1200" u="sng" dirty="0"/>
          </a:p>
          <a:p>
            <a:pPr algn="ctr"/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みんなでつくろう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バルーンアート🎈</a:t>
            </a: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10</a:t>
            </a:r>
            <a:r>
              <a:rPr kumimoji="1" lang="ja-JP" altLang="en-US" sz="1200" dirty="0">
                <a:latin typeface="+mn-ea"/>
              </a:rPr>
              <a:t>時</a:t>
            </a:r>
            <a:r>
              <a:rPr kumimoji="1" lang="en-US" altLang="ja-JP" sz="1200" dirty="0">
                <a:latin typeface="+mn-ea"/>
              </a:rPr>
              <a:t>30</a:t>
            </a:r>
            <a:r>
              <a:rPr kumimoji="1" lang="ja-JP" altLang="en-US" sz="1200" dirty="0">
                <a:latin typeface="+mn-ea"/>
              </a:rPr>
              <a:t>分～</a:t>
            </a:r>
            <a:r>
              <a:rPr kumimoji="1" lang="en-US" altLang="ja-JP" sz="1200" dirty="0">
                <a:latin typeface="+mn-ea"/>
              </a:rPr>
              <a:t>12</a:t>
            </a:r>
            <a:r>
              <a:rPr kumimoji="1" lang="ja-JP" altLang="en-US" sz="1200" dirty="0">
                <a:latin typeface="+mn-ea"/>
              </a:rPr>
              <a:t>時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2196A85D-F1C8-4873-8D4E-56E8E6BABE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9" r="86925" b="28955"/>
          <a:stretch/>
        </p:blipFill>
        <p:spPr>
          <a:xfrm rot="21206906">
            <a:off x="-305521" y="5215230"/>
            <a:ext cx="2736664" cy="127206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A102E6-951F-4527-ACE7-4C2C096B5495}"/>
              </a:ext>
            </a:extLst>
          </p:cNvPr>
          <p:cNvSpPr txBox="1"/>
          <p:nvPr/>
        </p:nvSpPr>
        <p:spPr>
          <a:xfrm rot="21207557">
            <a:off x="528055" y="5617477"/>
            <a:ext cx="14703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533351B-28FE-4833-B86D-90723EFE6F46}"/>
              </a:ext>
            </a:extLst>
          </p:cNvPr>
          <p:cNvSpPr txBox="1"/>
          <p:nvPr/>
        </p:nvSpPr>
        <p:spPr>
          <a:xfrm rot="21320736">
            <a:off x="307064" y="5413465"/>
            <a:ext cx="1786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00" b="1" u="sng" dirty="0">
                <a:latin typeface="+mn-ea"/>
              </a:rPr>
              <a:t>500</a:t>
            </a:r>
            <a:r>
              <a:rPr kumimoji="1" lang="ja-JP" altLang="en-US" sz="1300" b="1" u="sng" dirty="0">
                <a:latin typeface="+mn-ea"/>
              </a:rPr>
              <a:t>円</a:t>
            </a:r>
            <a:endParaRPr kumimoji="1" lang="en-US" altLang="ja-JP" sz="1300" b="1" u="sng" dirty="0">
              <a:latin typeface="+mn-ea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バランスボール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</a:t>
            </a:r>
            <a:r>
              <a:rPr kumimoji="1" lang="ja-JP" altLang="en-US" sz="1200" dirty="0">
                <a:latin typeface="+mn-ea"/>
              </a:rPr>
              <a:t>１時・</a:t>
            </a:r>
            <a:r>
              <a:rPr kumimoji="1" lang="en-US" altLang="ja-JP" sz="1200" dirty="0">
                <a:latin typeface="+mn-ea"/>
              </a:rPr>
              <a:t>13</a:t>
            </a:r>
            <a:r>
              <a:rPr kumimoji="1" lang="ja-JP" altLang="en-US" sz="1200" dirty="0">
                <a:latin typeface="+mn-ea"/>
              </a:rPr>
              <a:t>時</a:t>
            </a:r>
            <a:r>
              <a:rPr kumimoji="1" lang="en-US" altLang="ja-JP" sz="1200" dirty="0">
                <a:latin typeface="+mn-ea"/>
              </a:rPr>
              <a:t>15</a:t>
            </a:r>
            <a:r>
              <a:rPr kumimoji="1" lang="ja-JP" altLang="en-US" sz="1200" dirty="0">
                <a:latin typeface="+mn-ea"/>
              </a:rPr>
              <a:t>分</a:t>
            </a:r>
            <a:endParaRPr kumimoji="1" lang="en-US" altLang="ja-JP" sz="1200" dirty="0">
              <a:latin typeface="+mn-ea"/>
            </a:endParaRPr>
          </a:p>
          <a:p>
            <a:pPr algn="ctr"/>
            <a:r>
              <a:rPr kumimoji="1" lang="ja-JP" altLang="en-US" sz="1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ベビーカフェ</a:t>
            </a:r>
            <a:endParaRPr kumimoji="1" lang="en-US" altLang="ja-JP" sz="13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10</a:t>
            </a:r>
            <a:r>
              <a:rPr kumimoji="1" lang="ja-JP" altLang="en-US" sz="1200" dirty="0">
                <a:latin typeface="+mn-ea"/>
              </a:rPr>
              <a:t>時～</a:t>
            </a:r>
            <a:r>
              <a:rPr kumimoji="1" lang="en-US" altLang="ja-JP" sz="1200" dirty="0">
                <a:latin typeface="+mn-ea"/>
              </a:rPr>
              <a:t>1</a:t>
            </a:r>
            <a:r>
              <a:rPr kumimoji="1" lang="ja-JP" altLang="en-US" sz="1200" dirty="0">
                <a:latin typeface="+mn-ea"/>
              </a:rPr>
              <a:t>３時</a:t>
            </a:r>
            <a:r>
              <a:rPr kumimoji="1" lang="en-US" altLang="ja-JP" sz="1200" dirty="0">
                <a:latin typeface="+mn-ea"/>
              </a:rPr>
              <a:t>30</a:t>
            </a:r>
            <a:r>
              <a:rPr kumimoji="1" lang="ja-JP" altLang="en-US" sz="1200" dirty="0">
                <a:latin typeface="+mn-ea"/>
              </a:rPr>
              <a:t>分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A6355F47-CFAB-4EC3-B4B7-0037D8A8D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53349" r="75532" b="28955"/>
          <a:stretch/>
        </p:blipFill>
        <p:spPr>
          <a:xfrm rot="18045689" flipH="1">
            <a:off x="2083293" y="5287498"/>
            <a:ext cx="1084957" cy="1347120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277F54-5E73-4570-9DE2-3F62A321F544}"/>
              </a:ext>
            </a:extLst>
          </p:cNvPr>
          <p:cNvSpPr txBox="1"/>
          <p:nvPr/>
        </p:nvSpPr>
        <p:spPr>
          <a:xfrm rot="18001453">
            <a:off x="2380880" y="5789427"/>
            <a:ext cx="7221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4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  <a:p>
            <a:pPr algn="ctr"/>
            <a:endParaRPr kumimoji="1" lang="en-US" altLang="ja-JP" sz="1200" dirty="0">
              <a:latin typeface="+mn-ea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D6344E4-305F-4B1D-97C2-E9A1E2271256}"/>
              </a:ext>
            </a:extLst>
          </p:cNvPr>
          <p:cNvSpPr txBox="1"/>
          <p:nvPr/>
        </p:nvSpPr>
        <p:spPr>
          <a:xfrm>
            <a:off x="2035173" y="5300084"/>
            <a:ext cx="1429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u="sng" dirty="0"/>
              <a:t>500</a:t>
            </a:r>
            <a:r>
              <a:rPr kumimoji="1" lang="ja-JP" altLang="en-US" sz="1200" b="1" u="sng" dirty="0"/>
              <a:t>円～</a:t>
            </a:r>
            <a:endParaRPr kumimoji="1" lang="en-US" altLang="ja-JP" sz="1200" b="1" u="sng" dirty="0"/>
          </a:p>
          <a:p>
            <a:pPr algn="ctr"/>
            <a:r>
              <a:rPr kumimoji="1"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ウッド</a:t>
            </a:r>
            <a:endParaRPr kumimoji="1"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バーニング</a:t>
            </a:r>
            <a:endParaRPr kumimoji="1"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1200" dirty="0">
                <a:latin typeface="+mn-ea"/>
              </a:rPr>
              <a:t>10</a:t>
            </a:r>
            <a:r>
              <a:rPr kumimoji="1" lang="ja-JP" altLang="en-US" sz="1200" dirty="0">
                <a:latin typeface="+mn-ea"/>
              </a:rPr>
              <a:t>時～</a:t>
            </a:r>
            <a:r>
              <a:rPr kumimoji="1" lang="en-US" altLang="ja-JP" sz="1200" dirty="0">
                <a:latin typeface="+mn-ea"/>
              </a:rPr>
              <a:t>1</a:t>
            </a:r>
            <a:r>
              <a:rPr kumimoji="1" lang="ja-JP" altLang="en-US" sz="1200" dirty="0">
                <a:latin typeface="+mn-ea"/>
              </a:rPr>
              <a:t>３時</a:t>
            </a:r>
            <a:r>
              <a:rPr kumimoji="1" lang="en-US" altLang="ja-JP" sz="1200" dirty="0">
                <a:latin typeface="+mn-ea"/>
              </a:rPr>
              <a:t>30</a:t>
            </a:r>
            <a:r>
              <a:rPr kumimoji="1" lang="ja-JP" altLang="en-US" sz="1200" dirty="0">
                <a:latin typeface="+mn-ea"/>
              </a:rPr>
              <a:t>分</a:t>
            </a:r>
            <a:endParaRPr kumimoji="1" lang="en-US" altLang="ja-JP" sz="1200" dirty="0">
              <a:latin typeface="+mn-ea"/>
            </a:endParaRPr>
          </a:p>
          <a:p>
            <a:pPr algn="ctr"/>
            <a:r>
              <a:rPr kumimoji="1" lang="ja-JP" altLang="en-US" sz="1200" dirty="0">
                <a:latin typeface="+mn-ea"/>
              </a:rPr>
              <a:t>バレンタインの</a:t>
            </a:r>
            <a:endParaRPr kumimoji="1" lang="en-US" altLang="ja-JP" sz="1200" dirty="0">
              <a:latin typeface="+mn-ea"/>
            </a:endParaRPr>
          </a:p>
          <a:p>
            <a:pPr algn="ctr"/>
            <a:r>
              <a:rPr kumimoji="1" lang="ja-JP" altLang="en-US" sz="1200" dirty="0">
                <a:latin typeface="+mn-ea"/>
              </a:rPr>
              <a:t>プレゼントにいかがでしょうか？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85C9FF49-22F5-497B-94CF-B6D745248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24628" r="66264" b="66907"/>
          <a:stretch/>
        </p:blipFill>
        <p:spPr>
          <a:xfrm rot="10800000">
            <a:off x="3957302" y="6218396"/>
            <a:ext cx="1196185" cy="887697"/>
          </a:xfrm>
          <a:prstGeom prst="rect">
            <a:avLst/>
          </a:prstGeom>
        </p:spPr>
      </p:pic>
      <p:pic>
        <p:nvPicPr>
          <p:cNvPr id="16" name="図 15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CFEF42B-0A26-4E77-932B-E9B17418F5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49801" r="27995" b="18633"/>
          <a:stretch/>
        </p:blipFill>
        <p:spPr>
          <a:xfrm>
            <a:off x="5780084" y="8011799"/>
            <a:ext cx="1022199" cy="8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201</Words>
  <Application>Microsoft Office PowerPoint</Application>
  <PresentationFormat>画面に合わせる (4:3)</PresentationFormat>
  <Paragraphs>75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HGP創英角ﾎﾟｯﾌﾟ体</vt:lpstr>
      <vt:lpstr>UD デジタル 教科書体 N-B</vt:lpstr>
      <vt:lpstr>UD デジタル 教科書体 NK-B</vt:lpstr>
      <vt:lpstr>UD デジタル 教科書体 NP-B</vt:lpstr>
      <vt:lpstr>UD デジタル 教科書体 N-R</vt:lpstr>
      <vt:lpstr>游ゴシック</vt:lpstr>
      <vt:lpstr>Arial</vt:lpstr>
      <vt:lpstr>Calibri</vt:lpstr>
      <vt:lpstr>Calibri Light</vt:lpstr>
      <vt:lpstr>Office テーマ</vt:lpstr>
      <vt:lpstr>豆もチョコも当たりくじも 降ってくる！？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toyo-n-001</dc:creator>
  <cp:lastModifiedBy>toyo-n-001</cp:lastModifiedBy>
  <cp:revision>40</cp:revision>
  <dcterms:created xsi:type="dcterms:W3CDTF">2019-01-04T07:55:51Z</dcterms:created>
  <dcterms:modified xsi:type="dcterms:W3CDTF">2019-01-07T04:12:11Z</dcterms:modified>
</cp:coreProperties>
</file>